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95" r:id="rId5"/>
  </p:sldMasterIdLst>
  <p:notesMasterIdLst>
    <p:notesMasterId r:id="rId28"/>
  </p:notesMasterIdLst>
  <p:handoutMasterIdLst>
    <p:handoutMasterId r:id="rId29"/>
  </p:handoutMasterIdLst>
  <p:sldIdLst>
    <p:sldId id="471" r:id="rId6"/>
    <p:sldId id="487" r:id="rId7"/>
    <p:sldId id="489" r:id="rId8"/>
    <p:sldId id="510" r:id="rId9"/>
    <p:sldId id="490" r:id="rId10"/>
    <p:sldId id="491" r:id="rId11"/>
    <p:sldId id="492" r:id="rId12"/>
    <p:sldId id="509" r:id="rId13"/>
    <p:sldId id="475" r:id="rId14"/>
    <p:sldId id="474" r:id="rId15"/>
    <p:sldId id="476" r:id="rId16"/>
    <p:sldId id="493" r:id="rId17"/>
    <p:sldId id="504" r:id="rId18"/>
    <p:sldId id="505" r:id="rId19"/>
    <p:sldId id="506" r:id="rId20"/>
    <p:sldId id="507" r:id="rId21"/>
    <p:sldId id="500" r:id="rId22"/>
    <p:sldId id="501" r:id="rId23"/>
    <p:sldId id="508" r:id="rId24"/>
    <p:sldId id="503" r:id="rId25"/>
    <p:sldId id="502" r:id="rId26"/>
    <p:sldId id="340" r:id="rId27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 pos="568">
          <p15:clr>
            <a:srgbClr val="A4A3A4"/>
          </p15:clr>
        </p15:guide>
        <p15:guide id="3" pos="2880">
          <p15:clr>
            <a:srgbClr val="A4A3A4"/>
          </p15:clr>
        </p15:guide>
        <p15:guide id="4" pos="5106">
          <p15:clr>
            <a:srgbClr val="A4A3A4"/>
          </p15:clr>
        </p15:guide>
        <p15:guide id="5" orient="horz" pos="1225">
          <p15:clr>
            <a:srgbClr val="A4A3A4"/>
          </p15:clr>
        </p15:guide>
        <p15:guide id="6" orient="horz" pos="86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lbyshev, Maksim" initials="K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14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68" autoAdjust="0"/>
    <p:restoredTop sz="87034" autoAdjust="0"/>
  </p:normalViewPr>
  <p:slideViewPr>
    <p:cSldViewPr snapToGrid="0">
      <p:cViewPr>
        <p:scale>
          <a:sx n="100" d="100"/>
          <a:sy n="100" d="100"/>
        </p:scale>
        <p:origin x="-1278" y="-582"/>
      </p:cViewPr>
      <p:guideLst>
        <p:guide orient="horz"/>
        <p:guide orient="horz" pos="1225"/>
        <p:guide orient="horz" pos="862"/>
        <p:guide pos="568"/>
        <p:guide pos="2880"/>
        <p:guide pos="5106"/>
      </p:guideLst>
    </p:cSldViewPr>
  </p:slideViewPr>
  <p:outlineViewPr>
    <p:cViewPr>
      <p:scale>
        <a:sx n="33" d="100"/>
        <a:sy n="33" d="100"/>
      </p:scale>
      <p:origin x="0" y="163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F0D13-CAD0-485C-ACC6-490E51FC0FFD}" type="datetimeFigureOut">
              <a:rPr lang="ru-RU" smtClean="0"/>
              <a:t>21.06.2018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9E7FB-5DAA-4AD4-AF6B-0FB6436A15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13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6C5D3-5680-4CC7-852C-8F677AB400D3}" type="datetimeFigureOut">
              <a:rPr lang="fr-FR" smtClean="0"/>
              <a:t>21/06/2018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92CA-36E7-41DA-953A-4707E483BED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9606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jp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jp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994029" y="2292252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13"/>
            <a:ext cx="5154588" cy="255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2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91997" y="1303200"/>
            <a:ext cx="5040000" cy="3369600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4108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</p:spTree>
    <p:extLst>
      <p:ext uri="{BB962C8B-B14F-4D97-AF65-F5344CB8AC3E}">
        <p14:creationId xmlns:p14="http://schemas.microsoft.com/office/powerpoint/2010/main" val="59058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4869526"/>
            <a:ext cx="504000" cy="123111"/>
          </a:xfrm>
        </p:spPr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2666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4869526"/>
            <a:ext cx="504000" cy="123111"/>
          </a:xfrm>
        </p:spPr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12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-1"/>
            <a:ext cx="9143872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4800" y="565200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68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 - Bleu ci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FBC9E-2200-46F0-9D19-9915AEC796D7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565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4185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'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0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994029" y="2292252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13"/>
            <a:ext cx="5154588" cy="2556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994029" y="2292252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13"/>
            <a:ext cx="5154588" cy="255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2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81728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1999" y="0"/>
            <a:ext cx="4572000" cy="514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304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6410" y="1286782"/>
            <a:ext cx="3492000" cy="553998"/>
          </a:xfrm>
        </p:spPr>
        <p:txBody>
          <a:bodyPr anchor="t"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426410" y="2093146"/>
            <a:ext cx="3492000" cy="1125140"/>
          </a:xfrm>
        </p:spPr>
        <p:txBody>
          <a:bodyPr anchor="t" anchorCtr="0">
            <a:normAutofit/>
          </a:bodyPr>
          <a:lstStyle>
            <a:lvl1pPr marL="228600" indent="-228600">
              <a:spcBef>
                <a:spcPts val="600"/>
              </a:spcBef>
              <a:buFont typeface="+mj-lt"/>
              <a:buAutoNum type="arabicParenR"/>
              <a:defRPr sz="1200" b="0" i="0" cap="none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2 Arial corps 12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3849486"/>
            <a:ext cx="1170432" cy="8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3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994029" y="2292252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6013"/>
            <a:ext cx="5154588" cy="2556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8095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200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2) Arial corps 14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40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91998" y="3337201"/>
            <a:ext cx="8172000" cy="1336400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smtClean="0"/>
              <a:t>Sous-titre 2 (niveau 2) Arial corps 14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000"/>
            <a:ext cx="9144000" cy="183794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872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818000"/>
            <a:ext cx="9144000" cy="160920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lnSpc>
                <a:spcPct val="120000"/>
              </a:lnSpc>
              <a:defRPr sz="17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2E7CA-940C-4B6E-9E73-0245BA95FC91}" type="slidenum">
              <a:rPr lang="fr-FR" smtClean="0">
                <a:solidFill>
                  <a:prstClr val="white"/>
                </a:solidFill>
              </a:rPr>
              <a:pPr/>
              <a:t>‹#›</a:t>
            </a:fld>
            <a:r>
              <a:rPr lang="fr-FR" dirty="0">
                <a:solidFill>
                  <a:prstClr val="white"/>
                </a:solidFill>
              </a:rPr>
              <a:t> /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76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" y="1036800"/>
            <a:ext cx="2414016" cy="3076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00" y="1036800"/>
            <a:ext cx="2414016" cy="30769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1036800"/>
            <a:ext cx="2414016" cy="30769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44400" y="3069756"/>
            <a:ext cx="2415600" cy="1044000"/>
          </a:xfrm>
          <a:solidFill>
            <a:srgbClr val="CD1431">
              <a:alpha val="80000"/>
            </a:srgb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3373200" y="3069756"/>
            <a:ext cx="2415600" cy="1044000"/>
          </a:xfrm>
          <a:solidFill>
            <a:schemeClr val="accent3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6102000" y="3069756"/>
            <a:ext cx="2415600" cy="1044000"/>
          </a:xfrm>
          <a:solidFill>
            <a:schemeClr val="accent5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</p:spTree>
    <p:extLst>
      <p:ext uri="{BB962C8B-B14F-4D97-AF65-F5344CB8AC3E}">
        <p14:creationId xmlns:p14="http://schemas.microsoft.com/office/powerpoint/2010/main" val="397639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1 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6" y="0"/>
            <a:ext cx="3095244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86000" y="1350000"/>
            <a:ext cx="4441748" cy="3450953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15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1/3 et aplat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000"/>
            <a:ext cx="3780000" cy="35971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708000" y="1170000"/>
            <a:ext cx="5436000" cy="397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47304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3849490"/>
            <a:ext cx="1170432" cy="88087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68000" y="1447994"/>
            <a:ext cx="4896000" cy="124187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60363" indent="-360363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</p:spTree>
    <p:extLst>
      <p:ext uri="{BB962C8B-B14F-4D97-AF65-F5344CB8AC3E}">
        <p14:creationId xmlns:p14="http://schemas.microsoft.com/office/powerpoint/2010/main" val="1703147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91997" y="1303200"/>
            <a:ext cx="5040000" cy="3369600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03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-titre seu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</p:spTree>
    <p:extLst>
      <p:ext uri="{BB962C8B-B14F-4D97-AF65-F5344CB8AC3E}">
        <p14:creationId xmlns:p14="http://schemas.microsoft.com/office/powerpoint/2010/main" val="3490889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7428C"/>
              </a:solidFill>
            </a:endParaRPr>
          </a:p>
        </p:txBody>
      </p:sp>
      <p:sp>
        <p:nvSpPr>
          <p:cNvPr id="6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4869526"/>
            <a:ext cx="504000" cy="123111"/>
          </a:xfrm>
        </p:spPr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5518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srgbClr val="17428C"/>
              </a:solidFill>
            </a:endParaRPr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0" y="4869526"/>
            <a:ext cx="504000" cy="123111"/>
          </a:xfrm>
        </p:spPr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8437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7" y="-6207"/>
            <a:ext cx="4681728" cy="51435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71999" y="0"/>
            <a:ext cx="4572000" cy="514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47304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26410" y="1286782"/>
            <a:ext cx="3492000" cy="553998"/>
          </a:xfrm>
        </p:spPr>
        <p:txBody>
          <a:bodyPr anchor="t"/>
          <a:lstStyle>
            <a:lvl1pPr algn="l">
              <a:defRPr sz="1800" b="1" cap="all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5426410" y="2093146"/>
            <a:ext cx="3492000" cy="1125140"/>
          </a:xfrm>
        </p:spPr>
        <p:txBody>
          <a:bodyPr anchor="t" anchorCtr="0">
            <a:normAutofit/>
          </a:bodyPr>
          <a:lstStyle>
            <a:lvl1pPr marL="228600" indent="-228600">
              <a:spcBef>
                <a:spcPts val="600"/>
              </a:spcBef>
              <a:buFont typeface="+mj-lt"/>
              <a:buAutoNum type="arabicParenR"/>
              <a:defRPr sz="1200" b="0" i="0" cap="none" baseline="0"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Titre 2 Arial corps 12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78" y="3849528"/>
            <a:ext cx="1170432" cy="8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829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" y="-1"/>
            <a:ext cx="9143872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24800" y="565200"/>
            <a:ext cx="3960000" cy="957799"/>
          </a:xfrm>
        </p:spPr>
        <p:txBody>
          <a:bodyPr/>
          <a:lstStyle>
            <a:lvl1pPr>
              <a:defRPr sz="2600" b="1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présentation</a:t>
            </a:r>
            <a:br>
              <a:rPr lang="fr-FR" dirty="0"/>
            </a:br>
            <a:r>
              <a:rPr lang="fr-FR" dirty="0"/>
              <a:t>arial corps 26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91" y="3933371"/>
            <a:ext cx="1607923" cy="121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219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smtClean="0"/>
              <a:t>Presentation title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3064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200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2) Arial corps 14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187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91998" y="3337201"/>
            <a:ext cx="8172000" cy="1336400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smtClean="0"/>
              <a:t>Sous-titre 2 (niveau 2) Arial corps 14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4000"/>
            <a:ext cx="9144000" cy="183794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759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872" cy="514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1818000"/>
            <a:ext cx="9144000" cy="160920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algn="ctr">
              <a:lnSpc>
                <a:spcPct val="120000"/>
              </a:lnSpc>
              <a:defRPr sz="1700" b="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52E7CA-940C-4B6E-9E73-0245BA95FC91}" type="slidenum">
              <a:rPr lang="fr-FR" smtClean="0"/>
              <a:pPr/>
              <a:t>‹#›</a:t>
            </a:fld>
            <a:r>
              <a:rPr lang="fr-FR" dirty="0"/>
              <a:t> /</a:t>
            </a:r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761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0" y="1036800"/>
            <a:ext cx="2414016" cy="307695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200" y="1036800"/>
            <a:ext cx="2414016" cy="307695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2000" y="1036800"/>
            <a:ext cx="2414016" cy="30769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644400" y="3069756"/>
            <a:ext cx="2415600" cy="1044000"/>
          </a:xfrm>
          <a:solidFill>
            <a:srgbClr val="CD1431">
              <a:alpha val="80000"/>
            </a:srgb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3" name="Espace réservé du contenu 2"/>
          <p:cNvSpPr>
            <a:spLocks noGrp="1"/>
          </p:cNvSpPr>
          <p:nvPr>
            <p:ph sz="half" idx="12" hasCustomPrompt="1"/>
          </p:nvPr>
        </p:nvSpPr>
        <p:spPr>
          <a:xfrm>
            <a:off x="3373200" y="3069756"/>
            <a:ext cx="2415600" cy="1044000"/>
          </a:xfrm>
          <a:solidFill>
            <a:schemeClr val="accent3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6102000" y="3069756"/>
            <a:ext cx="2415600" cy="1044000"/>
          </a:xfrm>
          <a:solidFill>
            <a:schemeClr val="accent5">
              <a:alpha val="80000"/>
            </a:schemeClr>
          </a:solidFill>
        </p:spPr>
        <p:txBody>
          <a:bodyPr lIns="216000" tIns="144000">
            <a:normAutofit/>
          </a:bodyPr>
          <a:lstStyle>
            <a:lvl1pPr>
              <a:defRPr sz="1200" cap="none" baseline="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 marL="88900" indent="-88900">
              <a:buFont typeface="Arial" panose="020B0604020202020204" pitchFamily="34" charset="0"/>
              <a:buChar char="•"/>
              <a:defRPr sz="1000">
                <a:solidFill>
                  <a:schemeClr val="bg1"/>
                </a:solidFill>
              </a:defRPr>
            </a:lvl3pPr>
            <a:lvl4pPr marL="179388" indent="-88900">
              <a:buFont typeface="Arial" panose="020B0604020202020204" pitchFamily="34" charset="0"/>
              <a:buChar char="˗"/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Titre 3</a:t>
            </a:r>
          </a:p>
          <a:p>
            <a:pPr lvl="1"/>
            <a:r>
              <a:rPr lang="fr-FR" dirty="0"/>
              <a:t>Texte courant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smtClean="0"/>
              <a:t>Sous-titre 2 (niveau 2) Arial corps 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0164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contenu et visuel 1 t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756" y="0"/>
            <a:ext cx="3095244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386000" y="1350000"/>
            <a:ext cx="4441748" cy="3450953"/>
          </a:xfrm>
        </p:spPr>
        <p:txBody>
          <a:bodyPr/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 smtClean="0"/>
              <a:t>Sous-titre 2 (niveau 2) Arial corps 14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1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, visuel 1/3 et aplat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0000"/>
            <a:ext cx="3780000" cy="359717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708000" y="1170000"/>
            <a:ext cx="5436000" cy="3974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0" y="4730400"/>
            <a:ext cx="9144000" cy="41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308" y="3847475"/>
            <a:ext cx="1170432" cy="88087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‹#›</a:t>
            </a:fld>
            <a:r>
              <a:rPr lang="fr-FR"/>
              <a:t> /</a:t>
            </a:r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14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68000" y="1447994"/>
            <a:ext cx="4896000" cy="1241878"/>
          </a:xfrm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360363" indent="-360363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791998" y="457117"/>
            <a:ext cx="8172000" cy="322262"/>
          </a:xfrm>
        </p:spPr>
        <p:txBody>
          <a:bodyPr/>
          <a:lstStyle>
            <a:lvl2pPr>
              <a:defRPr/>
            </a:lvl2pPr>
          </a:lstStyle>
          <a:p>
            <a:pPr lvl="1"/>
            <a:r>
              <a:rPr lang="fr-FR" dirty="0"/>
              <a:t>Sous-titre 2 (niveau </a:t>
            </a:r>
            <a:r>
              <a:rPr lang="fr-FR" dirty="0" smtClean="0"/>
              <a:t>2) </a:t>
            </a:r>
            <a:r>
              <a:rPr lang="fr-FR" dirty="0"/>
              <a:t>Arial corps 14</a:t>
            </a:r>
          </a:p>
        </p:txBody>
      </p:sp>
    </p:spTree>
    <p:extLst>
      <p:ext uri="{BB962C8B-B14F-4D97-AF65-F5344CB8AC3E}">
        <p14:creationId xmlns:p14="http://schemas.microsoft.com/office/powerpoint/2010/main" val="101542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17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1999" y="234000"/>
            <a:ext cx="8172000" cy="26161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1998" y="1301262"/>
            <a:ext cx="8172000" cy="336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9955" y="4869526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4869526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fr-FR" smtClean="0"/>
              <a:pPr/>
              <a:t>‹#›</a:t>
            </a:fld>
            <a:r>
              <a:rPr lang="fr-FR" dirty="0"/>
              <a:t> /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-4138"/>
            <a:ext cx="454153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1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50" r:id="rId4"/>
    <p:sldLayoutId id="2147483658" r:id="rId5"/>
    <p:sldLayoutId id="2147483657" r:id="rId6"/>
    <p:sldLayoutId id="2147483652" r:id="rId7"/>
    <p:sldLayoutId id="2147483659" r:id="rId8"/>
    <p:sldLayoutId id="2147483660" r:id="rId9"/>
    <p:sldLayoutId id="2147483663" r:id="rId10"/>
    <p:sldLayoutId id="2147483661" r:id="rId11"/>
    <p:sldLayoutId id="2147483654" r:id="rId12"/>
    <p:sldLayoutId id="2147483655" r:id="rId13"/>
    <p:sldLayoutId id="2147483664" r:id="rId14"/>
    <p:sldLayoutId id="2147483710" r:id="rId15"/>
    <p:sldLayoutId id="2147483711" r:id="rId1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700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b="1" kern="1200" cap="all" baseline="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900" indent="-889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363" indent="-360363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20"/>
        </a:buBlip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61" y="4261866"/>
            <a:ext cx="1170432" cy="88087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91999" y="234000"/>
            <a:ext cx="8172000" cy="261610"/>
          </a:xfrm>
          <a:prstGeom prst="rect">
            <a:avLst/>
          </a:prstGeom>
        </p:spPr>
        <p:txBody>
          <a:bodyPr vert="horz" wrap="square" lIns="91440" tIns="0" rIns="91440" bIns="0" rtlCol="0" anchor="t" anchorCtr="0">
            <a:spAutoFit/>
          </a:bodyPr>
          <a:lstStyle/>
          <a:p>
            <a:r>
              <a:rPr lang="fr-FR" dirty="0"/>
              <a:t>Titre 1 (niveau 0) </a:t>
            </a:r>
            <a:r>
              <a:rPr lang="fr-FR" dirty="0" err="1"/>
              <a:t>arial</a:t>
            </a:r>
            <a:r>
              <a:rPr lang="fr-FR" dirty="0"/>
              <a:t> corps 17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91998" y="1301262"/>
            <a:ext cx="8172000" cy="3369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Titre 2 (niveau 1) </a:t>
            </a:r>
            <a:r>
              <a:rPr lang="fr-FR" dirty="0" err="1"/>
              <a:t>arial</a:t>
            </a:r>
            <a:r>
              <a:rPr lang="fr-FR" dirty="0"/>
              <a:t> </a:t>
            </a:r>
            <a:r>
              <a:rPr lang="fr-FR" dirty="0" err="1"/>
              <a:t>bold</a:t>
            </a:r>
            <a:r>
              <a:rPr lang="fr-FR" dirty="0"/>
              <a:t> corps 14</a:t>
            </a:r>
          </a:p>
          <a:p>
            <a:pPr lvl="1"/>
            <a:r>
              <a:rPr lang="fr-FR" dirty="0"/>
              <a:t>Sous-titre 2 (niveau 2) Arial corps 14</a:t>
            </a:r>
          </a:p>
          <a:p>
            <a:pPr lvl="2"/>
            <a:endParaRPr lang="fr-FR" dirty="0"/>
          </a:p>
          <a:p>
            <a:pPr lvl="2"/>
            <a:r>
              <a:rPr lang="fr-FR" dirty="0"/>
              <a:t>Texte courant (niveau 3) Arial corps 11</a:t>
            </a:r>
          </a:p>
          <a:p>
            <a:pPr lvl="2"/>
            <a:endParaRPr lang="fr-FR" dirty="0"/>
          </a:p>
          <a:p>
            <a:pPr lvl="3"/>
            <a:r>
              <a:rPr lang="fr-FR" dirty="0"/>
              <a:t>Texte avec puce (niveau 4)</a:t>
            </a:r>
          </a:p>
          <a:p>
            <a:pPr lvl="4"/>
            <a:r>
              <a:rPr lang="fr-FR" dirty="0"/>
              <a:t>Texte avec tiret (niveau 5)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69955" y="4869526"/>
            <a:ext cx="2895600" cy="123111"/>
          </a:xfrm>
          <a:prstGeom prst="rect">
            <a:avLst/>
          </a:prstGeom>
        </p:spPr>
        <p:txBody>
          <a:bodyPr vert="horz" lIns="36000" tIns="0" rIns="36000" bIns="0" rtlCol="0" anchor="ctr">
            <a:spAutoFit/>
          </a:bodyPr>
          <a:lstStyle>
            <a:lvl1pPr algn="l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>
              <a:solidFill>
                <a:srgbClr val="17428C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0" y="4869526"/>
            <a:ext cx="504000" cy="123111"/>
          </a:xfrm>
          <a:prstGeom prst="rect">
            <a:avLst/>
          </a:prstGeom>
        </p:spPr>
        <p:txBody>
          <a:bodyPr vert="horz" wrap="square" lIns="36000" tIns="0" rIns="36000" bIns="0" rtlCol="0" anchor="ctr">
            <a:spAutoFit/>
          </a:bodyPr>
          <a:lstStyle>
            <a:lvl1pPr algn="r">
              <a:defRPr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‹#›</a:t>
            </a:fld>
            <a:r>
              <a:rPr lang="fr-FR" dirty="0">
                <a:solidFill>
                  <a:srgbClr val="575756"/>
                </a:solidFill>
              </a:rPr>
              <a:t> /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00" y="-4138"/>
            <a:ext cx="454152" cy="4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177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5" r:id="rId1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700" kern="1200" cap="all" baseline="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b="1" kern="1200" cap="all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400" b="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8900" indent="-889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60363" indent="-360363" algn="l" defTabSz="914400" rtl="0" eaLnBrk="1" latinLnBrk="0" hangingPunct="1">
        <a:lnSpc>
          <a:spcPct val="90000"/>
        </a:lnSpc>
        <a:spcBef>
          <a:spcPts val="0"/>
        </a:spcBef>
        <a:buFontTx/>
        <a:buBlip>
          <a:blip r:embed="rId19"/>
        </a:buBlip>
        <a:defRPr sz="11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50.emf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4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1.gif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s://bimlib.ru/manufacturer/ecophon/894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5184000" y="1793489"/>
            <a:ext cx="3960000" cy="2400657"/>
          </a:xfrm>
        </p:spPr>
        <p:txBody>
          <a:bodyPr/>
          <a:lstStyle/>
          <a:p>
            <a:r>
              <a:rPr lang="en-US" dirty="0" err="1" smtClean="0"/>
              <a:t>Saint-gobain</a:t>
            </a:r>
            <a:r>
              <a:rPr lang="en-US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Модульные конструкции</a:t>
            </a:r>
            <a:br>
              <a:rPr lang="ru-RU" dirty="0" smtClean="0"/>
            </a:br>
            <a:r>
              <a:rPr lang="ru-RU" dirty="0" smtClean="0"/>
              <a:t>+ </a:t>
            </a:r>
            <a:r>
              <a:rPr lang="en-US" dirty="0" smtClean="0"/>
              <a:t>BIM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Казань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68863"/>
            <a:ext cx="503238" cy="123825"/>
          </a:xfrm>
        </p:spPr>
        <p:txBody>
          <a:bodyPr/>
          <a:lstStyle/>
          <a:p>
            <a:fld id="{DD52E7CA-940C-4B6E-9E73-0245BA95FC91}" type="slidenum">
              <a:rPr lang="fr-FR" smtClean="0"/>
              <a:pPr/>
              <a:t>1</a:t>
            </a:fld>
            <a:r>
              <a:rPr lang="fr-FR" smtClean="0"/>
              <a:t> 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20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10</a:t>
            </a:fld>
            <a:r>
              <a:rPr lang="fr-FR" smtClean="0"/>
              <a:t> /</a:t>
            </a:r>
            <a:endParaRPr lang="fr-FR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91999" y="234000"/>
            <a:ext cx="8172000" cy="261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70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Состав конструкции</a:t>
            </a:r>
            <a:endParaRPr lang="ru-RU" dirty="0"/>
          </a:p>
        </p:txBody>
      </p:sp>
      <p:pic>
        <p:nvPicPr>
          <p:cNvPr id="4" name="Picture 2" descr="http://novametcom.ru/img/catalog/lst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30" y="2568852"/>
            <a:ext cx="1113398" cy="6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491" y="2527154"/>
            <a:ext cx="371616" cy="73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0" y="2621704"/>
            <a:ext cx="1069168" cy="594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92" y="2420165"/>
            <a:ext cx="1588335" cy="90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07244" y="2596272"/>
            <a:ext cx="1454081" cy="44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302005"/>
              </p:ext>
            </p:extLst>
          </p:nvPr>
        </p:nvGraphicFramePr>
        <p:xfrm>
          <a:off x="409930" y="795647"/>
          <a:ext cx="8384105" cy="29925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76821"/>
                <a:gridCol w="1676821"/>
                <a:gridCol w="1676821"/>
                <a:gridCol w="1676821"/>
                <a:gridCol w="1676821"/>
              </a:tblGrid>
              <a:tr h="98630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Внешний слой</a:t>
                      </a:r>
                      <a:endParaRPr lang="en-US" sz="1400" baseline="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Профиль</a:t>
                      </a:r>
                      <a:endParaRPr lang="en-US" sz="1400" baseline="0" dirty="0" smtClean="0"/>
                    </a:p>
                    <a:p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Теплоизоляция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Крепление и пленки</a:t>
                      </a:r>
                      <a:endParaRPr lang="ru-RU" sz="14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Внутренний слой</a:t>
                      </a:r>
                      <a:endParaRPr lang="ru-RU" sz="1400" dirty="0"/>
                    </a:p>
                  </a:txBody>
                  <a:tcPr marT="34290" marB="34290"/>
                </a:tc>
              </a:tr>
              <a:tr h="2006276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1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dirty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2000" dirty="0" smtClean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2000" dirty="0" smtClean="0"/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baseline="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100" kern="12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100" kern="1200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083" y="2689170"/>
            <a:ext cx="978527" cy="486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828" y="2613313"/>
            <a:ext cx="1088360" cy="63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us 11"/>
          <p:cNvSpPr/>
          <p:nvPr/>
        </p:nvSpPr>
        <p:spPr>
          <a:xfrm>
            <a:off x="2568735" y="2734429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Plus 12"/>
          <p:cNvSpPr/>
          <p:nvPr/>
        </p:nvSpPr>
        <p:spPr>
          <a:xfrm>
            <a:off x="1410137" y="2754827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Plus 13"/>
          <p:cNvSpPr/>
          <p:nvPr/>
        </p:nvSpPr>
        <p:spPr>
          <a:xfrm>
            <a:off x="3767650" y="2743176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Plus 14"/>
          <p:cNvSpPr/>
          <p:nvPr/>
        </p:nvSpPr>
        <p:spPr>
          <a:xfrm>
            <a:off x="4577107" y="2732730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Plus 15"/>
          <p:cNvSpPr/>
          <p:nvPr/>
        </p:nvSpPr>
        <p:spPr>
          <a:xfrm>
            <a:off x="5690493" y="2711412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Plus 16"/>
          <p:cNvSpPr/>
          <p:nvPr/>
        </p:nvSpPr>
        <p:spPr>
          <a:xfrm>
            <a:off x="6816066" y="2732730"/>
            <a:ext cx="421390" cy="324036"/>
          </a:xfrm>
          <a:prstGeom prst="mathPlu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47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11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28" y="653146"/>
            <a:ext cx="3742455" cy="21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655467"/>
              </p:ext>
            </p:extLst>
          </p:nvPr>
        </p:nvGraphicFramePr>
        <p:xfrm>
          <a:off x="-279564" y="2618254"/>
          <a:ext cx="4725638" cy="239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DWG TrueView Drawing" r:id="rId4" imgW="9563100" imgH="4838700" progId="DWGTrueView.Drawing.20">
                  <p:embed/>
                </p:oleObj>
              </mc:Choice>
              <mc:Fallback>
                <p:oleObj name="DWG TrueView Drawing" r:id="rId4" imgW="9563100" imgH="4838700" progId="DWGTrueView.Drawing.2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79564" y="2618254"/>
                        <a:ext cx="4725638" cy="23922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199206"/>
              </p:ext>
            </p:extLst>
          </p:nvPr>
        </p:nvGraphicFramePr>
        <p:xfrm>
          <a:off x="4572000" y="831252"/>
          <a:ext cx="3305258" cy="1668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6" name="DWG TrueView Drawing" r:id="rId6" imgW="9563100" imgH="4838700" progId="DWGTrueView.Drawing.20">
                  <p:embed/>
                </p:oleObj>
              </mc:Choice>
              <mc:Fallback>
                <p:oleObj name="DWG TrueView Drawing" r:id="rId6" imgW="9563100" imgH="4838700" progId="DWGTrueView.Drawing.2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1252"/>
                        <a:ext cx="3305258" cy="16685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2184989"/>
              </p:ext>
            </p:extLst>
          </p:nvPr>
        </p:nvGraphicFramePr>
        <p:xfrm>
          <a:off x="4572000" y="2737253"/>
          <a:ext cx="3123210" cy="22115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7" name="Acrobat Document" r:id="rId8" imgW="8019889" imgH="5667195" progId="AcroExch.Document.11">
                  <p:embed/>
                </p:oleObj>
              </mc:Choice>
              <mc:Fallback>
                <p:oleObj name="Acrobat Document" r:id="rId8" imgW="8019889" imgH="5667195" progId="AcroExch.Document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737253"/>
                        <a:ext cx="3123210" cy="22115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791999" y="234000"/>
            <a:ext cx="8172000" cy="2616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70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Принципиальные узлы и схемы </a:t>
            </a:r>
            <a:r>
              <a:rPr lang="ru-RU" dirty="0" err="1" smtClean="0"/>
              <a:t>опирания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Titre présentation</a:t>
            </a:r>
            <a:endParaRPr lang="fr-FR">
              <a:solidFill>
                <a:srgbClr val="17428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12</a:t>
            </a:fld>
            <a:r>
              <a:rPr lang="fr-FR" smtClean="0"/>
              <a:t> /</a:t>
            </a:r>
            <a:endParaRPr lang="fr-F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400376"/>
              </p:ext>
            </p:extLst>
          </p:nvPr>
        </p:nvGraphicFramePr>
        <p:xfrm>
          <a:off x="3944676" y="93894"/>
          <a:ext cx="5199324" cy="5049607"/>
        </p:xfrm>
        <a:graphic>
          <a:graphicData uri="http://schemas.openxmlformats.org/drawingml/2006/table">
            <a:tbl>
              <a:tblPr/>
              <a:tblGrid>
                <a:gridCol w="299825"/>
                <a:gridCol w="2277756"/>
                <a:gridCol w="592681"/>
                <a:gridCol w="648464"/>
                <a:gridCol w="641490"/>
                <a:gridCol w="739108"/>
              </a:tblGrid>
              <a:tr h="898738">
                <a:tc>
                  <a:txBody>
                    <a:bodyPr/>
                    <a:lstStyle/>
                    <a:p>
                      <a:pPr algn="l" fontAlgn="t"/>
                      <a:r>
                        <a:rPr lang="ru-RU" sz="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Наименование  этапов работ</a:t>
                      </a:r>
                    </a:p>
                  </a:txBody>
                  <a:tcPr marL="3054" marR="3054" marT="3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Вариант №2                                                         Каркасно - обшивная стена с каркасом из ЛСТК ( термопрофиль 200мм)+ внутренняя отделка  2 слоя ГВЛ (2х 12.5мм), общая толщина стены(без толщины фасада)  225 мм</a:t>
                      </a:r>
                    </a:p>
                  </a:txBody>
                  <a:tcPr marL="3054" marR="3054" marT="3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Вариант №3.                                                          Навесная фасадная  система с  наружным утеплением пенобетонных блоков(200 мм)  с оштукатуриванием внутренней поверхности блоков, общая  толщина стены (без толщины фасада)  550мм</a:t>
                      </a:r>
                    </a:p>
                  </a:txBody>
                  <a:tcPr marL="3054" marR="3054" marT="3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138">
                <a:tc>
                  <a:txBody>
                    <a:bodyPr/>
                    <a:lstStyle/>
                    <a:p>
                      <a:pPr algn="l" fontAlgn="b"/>
                      <a:r>
                        <a:rPr lang="ru-RU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материал</a:t>
                      </a:r>
                    </a:p>
                  </a:txBody>
                  <a:tcPr marL="3054" marR="3054" marT="30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работа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материал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работа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6424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клинкерной фасадной плитки ( камня)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3054" marR="3054" marT="30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направляющих для  крепления клинкероного камня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3054" marR="3054" marT="30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44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гидро-ветро защитной мембраны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3054" marR="3054" marT="30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Установка наружной обшивки  КОС из АКВАПАНЕЛЬ Наружная 12.5 мм Работы производятся при сборке КОС до монтажа модулей.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утеплителя. Для вариантов 1 и 2 - изнутри помещения после монтажа КОС, для варианта 3-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снаружни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каменной кладки на кронштейны НФС с лесов или люлек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475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57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системы сфтк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4938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каркаса ЛСТК , предварительная сборка готовых фрагментов стен в точные размеры, крупные форматы ( возможен модуль вертикальной ориентации на 2 этажа)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кронштейнов, дюбелей и  вертикальной подсистемы для НФС 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905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44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пенобетонных блоков толщиной 200мм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30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Оштукатуривание стены изнутри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sng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газосиликатного блока 600 х250 мм толщиной 50 мм 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r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внутренней обшивки КОС из листов  ГВЛ  2 слоя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30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Монтаж пароизоляционного слоя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3054" marR="3054" marT="3054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ВСЕГО :                                                    Стоимость материалов и работ</a:t>
                      </a:r>
                    </a:p>
                  </a:txBody>
                  <a:tcPr marL="3054" marR="3054" marT="305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4021</a:t>
                      </a:r>
                    </a:p>
                  </a:txBody>
                  <a:tcPr marL="3054" marR="3054" marT="3054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2700</a:t>
                      </a:r>
                    </a:p>
                  </a:txBody>
                  <a:tcPr marL="3054" marR="3054" marT="3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4226</a:t>
                      </a:r>
                    </a:p>
                  </a:txBody>
                  <a:tcPr marL="3054" marR="3054" marT="3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3255</a:t>
                      </a:r>
                    </a:p>
                  </a:txBody>
                  <a:tcPr marL="3054" marR="3054" marT="305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</a:tr>
              <a:tr h="178998"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Общая стоимость  за 1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кв.м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стены 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6721</a:t>
                      </a:r>
                    </a:p>
                  </a:txBody>
                  <a:tcPr marL="3054" marR="3054" marT="305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7481</a:t>
                      </a:r>
                    </a:p>
                  </a:txBody>
                  <a:tcPr marL="3054" marR="3054" marT="305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3835"/>
            <a:ext cx="3864173" cy="212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2255650" y="1076659"/>
            <a:ext cx="1608527" cy="167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791999" y="0"/>
            <a:ext cx="3072178" cy="1015578"/>
          </a:xfrm>
          <a:prstGeom prst="rect">
            <a:avLst/>
          </a:prstGeom>
        </p:spPr>
        <p:txBody>
          <a:bodyPr vert="horz" wrap="square" lIns="91348" tIns="45678" rIns="91348" bIns="45678" rtlCol="0" anchor="t" anchorCtr="0">
            <a:spAutoFit/>
          </a:bodyPr>
          <a:lstStyle>
            <a:lvl1pPr>
              <a:spcBef>
                <a:spcPct val="0"/>
              </a:spcBef>
              <a:buNone/>
              <a:defRPr sz="2000" b="1" cap="all" baseline="0">
                <a:solidFill>
                  <a:srgbClr val="219CDC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Сравнение стоимости</a:t>
            </a:r>
            <a:r>
              <a:rPr lang="en-US" dirty="0" smtClean="0"/>
              <a:t> </a:t>
            </a:r>
            <a:r>
              <a:rPr lang="ru-RU" dirty="0" err="1" smtClean="0"/>
              <a:t>обьект</a:t>
            </a:r>
            <a:endParaRPr lang="ru-RU" dirty="0" smtClean="0"/>
          </a:p>
          <a:p>
            <a:r>
              <a:rPr lang="en-US" dirty="0" smtClean="0"/>
              <a:t>White hills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2652" y="1330472"/>
            <a:ext cx="20429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Только материалы и работа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Без учета производства работ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/>
              <a:t>Орган. площадки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3752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в </a:t>
            </a:r>
            <a:r>
              <a:rPr lang="ru-RU" dirty="0" err="1" smtClean="0"/>
              <a:t>Екатеренбурге</a:t>
            </a:r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13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1026" name="Picture 2" descr="\\D41MOSFileService\departments$\SharedAll\HabitatCommunications\Multicomfort\03 Technical &amp; Concept\Легкие фасады\Брусника Эксперемент\Эксперимент по фасаду\Место расположения 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1181100"/>
            <a:ext cx="335280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D41MOSFileService\departments$\SharedAll\HabitatCommunications\Multicomfort\03 Technical &amp; Concept\Легкие фасады\Брусника Эксперемент\Эксперимент по фасаду\Место расположения на блоксхем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90" y="1898650"/>
            <a:ext cx="2276410" cy="218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Callout 2 7"/>
          <p:cNvSpPr/>
          <p:nvPr/>
        </p:nvSpPr>
        <p:spPr>
          <a:xfrm flipH="1">
            <a:off x="752475" y="1181100"/>
            <a:ext cx="1117600" cy="1155700"/>
          </a:xfrm>
          <a:prstGeom prst="borderCallout2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Saint-Gobain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3098" y="1258848"/>
            <a:ext cx="3929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 installation on 2th and 3th floors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3587440"/>
            <a:ext cx="3327400" cy="146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67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Drawings for production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14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2" y="868819"/>
            <a:ext cx="2790825" cy="344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Brace 5"/>
          <p:cNvSpPr/>
          <p:nvPr/>
        </p:nvSpPr>
        <p:spPr>
          <a:xfrm>
            <a:off x="2676525" y="1209675"/>
            <a:ext cx="209550" cy="1228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54834" y="-59989"/>
            <a:ext cx="175827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61808" y="1950369"/>
            <a:ext cx="1820478" cy="291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85015" y="708826"/>
            <a:ext cx="1494565" cy="1747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648223" y="2793105"/>
            <a:ext cx="2095503" cy="122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stCxn id="6" idx="1"/>
          </p:cNvCxnSpPr>
          <p:nvPr/>
        </p:nvCxnSpPr>
        <p:spPr>
          <a:xfrm flipV="1">
            <a:off x="2886075" y="1824037"/>
            <a:ext cx="1228725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57900" y="1371600"/>
            <a:ext cx="1295400" cy="1876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057900" y="2867025"/>
            <a:ext cx="1476375" cy="540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031843" y="1094109"/>
            <a:ext cx="0" cy="4651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31843" y="1030682"/>
            <a:ext cx="364703" cy="63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96546" y="1030682"/>
            <a:ext cx="0" cy="43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031843" y="1465430"/>
            <a:ext cx="364703" cy="938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585945" y="1013933"/>
            <a:ext cx="0" cy="4651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5585945" y="950506"/>
            <a:ext cx="364703" cy="63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950648" y="950506"/>
            <a:ext cx="0" cy="43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5585945" y="1385254"/>
            <a:ext cx="364703" cy="938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31842" y="1576224"/>
            <a:ext cx="0" cy="4651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5031842" y="1512797"/>
            <a:ext cx="364703" cy="63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396545" y="1512797"/>
            <a:ext cx="0" cy="43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5031842" y="1947545"/>
            <a:ext cx="364703" cy="938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85944" y="1503332"/>
            <a:ext cx="0" cy="4651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5585944" y="1439905"/>
            <a:ext cx="364703" cy="6342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950647" y="1439905"/>
            <a:ext cx="0" cy="4347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5585944" y="1874653"/>
            <a:ext cx="364703" cy="938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16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15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66489" y="124136"/>
            <a:ext cx="2533649" cy="466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615520" y="1705015"/>
            <a:ext cx="2247899" cy="179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029325" y="1271587"/>
            <a:ext cx="0" cy="204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634779" y="1695450"/>
            <a:ext cx="832821" cy="571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136872" y="538910"/>
            <a:ext cx="1872735" cy="169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5166" y="0"/>
            <a:ext cx="1963408" cy="1328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3679546" y="1981200"/>
            <a:ext cx="1514246" cy="2857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65" y="3364734"/>
            <a:ext cx="1604627" cy="17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16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"/>
          <a:stretch/>
        </p:blipFill>
        <p:spPr bwMode="auto">
          <a:xfrm rot="16200000">
            <a:off x="3035888" y="1183481"/>
            <a:ext cx="3419475" cy="361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300450" y="1862138"/>
            <a:ext cx="37433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Callout 2 (Accent Bar) 4"/>
          <p:cNvSpPr/>
          <p:nvPr/>
        </p:nvSpPr>
        <p:spPr>
          <a:xfrm>
            <a:off x="6528970" y="297656"/>
            <a:ext cx="2615029" cy="1966912"/>
          </a:xfrm>
          <a:prstGeom prst="accent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2387"/>
              <a:gd name="adj6" fmla="val -62163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err="1" smtClean="0">
                <a:solidFill>
                  <a:schemeClr val="accent4"/>
                </a:solidFill>
              </a:rPr>
              <a:t>Weber.therm</a:t>
            </a:r>
            <a:r>
              <a:rPr lang="en-US" sz="1200" b="1" dirty="0" smtClean="0">
                <a:solidFill>
                  <a:schemeClr val="accent4"/>
                </a:solidFill>
              </a:rPr>
              <a:t> comfort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err="1" smtClean="0">
                <a:solidFill>
                  <a:schemeClr val="accent4"/>
                </a:solidFill>
              </a:rPr>
              <a:t>Isover</a:t>
            </a:r>
            <a:r>
              <a:rPr lang="en-US" sz="1200" b="1" dirty="0" smtClean="0">
                <a:solidFill>
                  <a:schemeClr val="accent4"/>
                </a:solidFill>
              </a:rPr>
              <a:t> </a:t>
            </a:r>
            <a:r>
              <a:rPr lang="ru-RU" sz="1200" b="1" dirty="0" smtClean="0">
                <a:solidFill>
                  <a:schemeClr val="accent4"/>
                </a:solidFill>
              </a:rPr>
              <a:t>Штукатурный Фасад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err="1" smtClean="0">
                <a:solidFill>
                  <a:schemeClr val="accent4"/>
                </a:solidFill>
              </a:rPr>
              <a:t>Isover</a:t>
            </a:r>
            <a:r>
              <a:rPr lang="en-US" sz="1200" b="1" dirty="0" smtClean="0">
                <a:solidFill>
                  <a:schemeClr val="accent4"/>
                </a:solidFill>
              </a:rPr>
              <a:t> </a:t>
            </a:r>
            <a:r>
              <a:rPr lang="ru-RU" sz="1200" b="1" dirty="0" smtClean="0">
                <a:solidFill>
                  <a:schemeClr val="accent4"/>
                </a:solidFill>
              </a:rPr>
              <a:t>Каркас П37</a:t>
            </a:r>
            <a:endParaRPr lang="en-US" sz="1200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</a:rPr>
              <a:t>Gyproc 2</a:t>
            </a:r>
            <a:r>
              <a:rPr lang="ru-RU" sz="1200" b="1" dirty="0" smtClean="0">
                <a:solidFill>
                  <a:schemeClr val="accent4"/>
                </a:solidFill>
              </a:rPr>
              <a:t>х </a:t>
            </a:r>
            <a:r>
              <a:rPr lang="ru-RU" sz="1200" b="1" dirty="0" err="1" smtClean="0">
                <a:solidFill>
                  <a:schemeClr val="accent4"/>
                </a:solidFill>
              </a:rPr>
              <a:t>Стронг</a:t>
            </a:r>
            <a:endParaRPr lang="en-US" sz="1200" b="1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</a:rPr>
              <a:t>Weber 5000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</a:rPr>
              <a:t>Weber JS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b="1" dirty="0" smtClean="0">
                <a:solidFill>
                  <a:schemeClr val="accent4"/>
                </a:solidFill>
              </a:rPr>
              <a:t>Weber </a:t>
            </a:r>
            <a:r>
              <a:rPr lang="en-US" sz="1200" b="1" dirty="0" err="1" smtClean="0">
                <a:solidFill>
                  <a:schemeClr val="accent4"/>
                </a:solidFill>
              </a:rPr>
              <a:t>Lr</a:t>
            </a:r>
            <a:r>
              <a:rPr lang="en-US" sz="1200" b="1" dirty="0" smtClean="0">
                <a:solidFill>
                  <a:schemeClr val="accent4"/>
                </a:solidFill>
              </a:rPr>
              <a:t>+</a:t>
            </a:r>
          </a:p>
          <a:p>
            <a:pPr marL="342900" indent="-342900" algn="ctr">
              <a:buFont typeface="+mj-lt"/>
              <a:buAutoNum type="arabicPeriod"/>
            </a:pPr>
            <a:endParaRPr lang="en-US" sz="1200" dirty="0" smtClean="0">
              <a:solidFill>
                <a:schemeClr val="accent4"/>
              </a:solidFill>
            </a:endParaRPr>
          </a:p>
          <a:p>
            <a:pPr marL="342900" indent="-342900" algn="ctr">
              <a:buFont typeface="+mj-lt"/>
              <a:buAutoNum type="arabicPeriod"/>
            </a:pPr>
            <a:endParaRPr lang="ru-RU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994029" y="2292252"/>
            <a:ext cx="3960000" cy="400110"/>
          </a:xfrm>
        </p:spPr>
        <p:txBody>
          <a:bodyPr/>
          <a:lstStyle/>
          <a:p>
            <a:r>
              <a:rPr lang="en-US" dirty="0" smtClean="0"/>
              <a:t>SG</a:t>
            </a:r>
            <a:r>
              <a:rPr lang="ru-RU" dirty="0" smtClean="0"/>
              <a:t> «</a:t>
            </a:r>
            <a:r>
              <a:rPr lang="en-US" dirty="0" smtClean="0"/>
              <a:t>Design –studio</a:t>
            </a:r>
            <a:r>
              <a:rPr lang="ru-RU" dirty="0" smtClean="0"/>
              <a:t>»</a:t>
            </a:r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4868863"/>
            <a:ext cx="503238" cy="123825"/>
          </a:xfrm>
        </p:spPr>
        <p:txBody>
          <a:bodyPr/>
          <a:lstStyle/>
          <a:p>
            <a:fld id="{DD52E7CA-940C-4B6E-9E73-0245BA95FC91}" type="slidenum">
              <a:rPr lang="fr-FR" smtClean="0">
                <a:solidFill>
                  <a:srgbClr val="575756"/>
                </a:solidFill>
              </a:rPr>
              <a:pPr/>
              <a:t>17</a:t>
            </a:fld>
            <a:r>
              <a:rPr lang="fr-FR" smtClean="0">
                <a:solidFill>
                  <a:srgbClr val="575756"/>
                </a:solidFill>
              </a:rPr>
              <a:t> /</a:t>
            </a:r>
            <a:endParaRPr lang="fr-FR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62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732712" y="176378"/>
            <a:ext cx="7466012" cy="261610"/>
          </a:xfrm>
        </p:spPr>
        <p:txBody>
          <a:bodyPr/>
          <a:lstStyle/>
          <a:p>
            <a:r>
              <a:rPr lang="en-US" dirty="0"/>
              <a:t>www.saint-gobain.ru/bim</a:t>
            </a:r>
            <a:endParaRPr lang="ru-RU" dirty="0"/>
          </a:p>
        </p:txBody>
      </p:sp>
      <p:pic>
        <p:nvPicPr>
          <p:cNvPr id="2050" name="Picture 2" descr="C:\Users\M4806375\AppData\Local\Microsoft\Windows\Temporary Internet Files\Content.Outlook\HV2IZ8VN\BI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1" y="546265"/>
            <a:ext cx="3220239" cy="205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M4806375\AppData\Local\Microsoft\Windows\Temporary Internet Files\Content.Outlook\HV2IZ8VN\BIM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01" y="2816257"/>
            <a:ext cx="3176094" cy="20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2" y="546264"/>
            <a:ext cx="2623652" cy="205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2" y="2816257"/>
            <a:ext cx="3753910" cy="202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qrcoder.ru/code/?https%3A%2F%2Fbimlibrary.saint-gobain.com%2Fru%2FRussia%2Fhome&amp;6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553" y="401903"/>
            <a:ext cx="23431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19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243"/>
            <a:ext cx="9132125" cy="4838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7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3"/>
          <p:cNvSpPr txBox="1"/>
          <p:nvPr/>
        </p:nvSpPr>
        <p:spPr>
          <a:xfrm>
            <a:off x="1870252" y="824573"/>
            <a:ext cx="226582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2"/>
                </a:solidFill>
              </a:rPr>
              <a:t>Объем продаж в </a:t>
            </a:r>
            <a:r>
              <a:rPr lang="fr-FR" sz="1400" b="1" dirty="0" smtClean="0">
                <a:solidFill>
                  <a:schemeClr val="accent2"/>
                </a:solidFill>
              </a:rPr>
              <a:t>2015 </a:t>
            </a:r>
            <a:r>
              <a:rPr lang="ru-RU" sz="1400" b="1" dirty="0" smtClean="0">
                <a:solidFill>
                  <a:schemeClr val="accent2"/>
                </a:solidFill>
              </a:rPr>
              <a:t>г.</a:t>
            </a:r>
            <a:endParaRPr lang="fr-FR" sz="1400" b="1" dirty="0">
              <a:solidFill>
                <a:schemeClr val="accent2"/>
              </a:solidFill>
            </a:endParaRPr>
          </a:p>
          <a:p>
            <a:pPr algn="r"/>
            <a:r>
              <a:rPr lang="fr-FR" sz="2800" b="1" dirty="0" smtClean="0">
                <a:solidFill>
                  <a:schemeClr val="accent2"/>
                </a:solidFill>
              </a:rPr>
              <a:t>€39</a:t>
            </a:r>
            <a:r>
              <a:rPr lang="ru-RU" sz="2800" b="1" dirty="0" smtClean="0">
                <a:solidFill>
                  <a:schemeClr val="accent2"/>
                </a:solidFill>
              </a:rPr>
              <a:t>,</a:t>
            </a:r>
            <a:r>
              <a:rPr lang="fr-FR" sz="2800" b="1" dirty="0" smtClean="0">
                <a:solidFill>
                  <a:schemeClr val="accent2"/>
                </a:solidFill>
              </a:rPr>
              <a:t>6</a:t>
            </a:r>
            <a:r>
              <a:rPr lang="fr-FR" sz="1200" b="1" dirty="0" smtClean="0">
                <a:solidFill>
                  <a:schemeClr val="accent2"/>
                </a:solidFill>
              </a:rPr>
              <a:t> </a:t>
            </a:r>
            <a:r>
              <a:rPr lang="ru-RU" sz="1200" b="1" dirty="0" smtClean="0">
                <a:solidFill>
                  <a:schemeClr val="accent2"/>
                </a:solidFill>
              </a:rPr>
              <a:t>млрд.</a:t>
            </a:r>
            <a:endParaRPr lang="fr-FR" sz="1200" b="1" dirty="0" smtClean="0">
              <a:solidFill>
                <a:schemeClr val="accent2"/>
              </a:solidFill>
            </a:endParaRP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791999" y="234000"/>
            <a:ext cx="8172000" cy="261610"/>
          </a:xfrm>
        </p:spPr>
        <p:txBody>
          <a:bodyPr/>
          <a:lstStyle/>
          <a:p>
            <a:r>
              <a:rPr lang="ru-RU" dirty="0" smtClean="0"/>
              <a:t>КЛЮЧЕВЫЕ ПОКАЗАТЕЛИ Сен-</a:t>
            </a:r>
            <a:r>
              <a:rPr lang="ru-RU" dirty="0" err="1" smtClean="0"/>
              <a:t>гобен</a:t>
            </a:r>
            <a:r>
              <a:rPr lang="ru-RU" dirty="0" smtClean="0"/>
              <a:t> в мире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440130" y="1867129"/>
            <a:ext cx="28602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Операционная деятельность в </a:t>
            </a:r>
            <a:r>
              <a:rPr lang="fr-FR" sz="2800" b="1" dirty="0" smtClean="0">
                <a:solidFill>
                  <a:schemeClr val="accent1"/>
                </a:solidFill>
              </a:rPr>
              <a:t>66</a:t>
            </a:r>
            <a:r>
              <a:rPr lang="ru-RU" sz="2800" b="1" dirty="0">
                <a:solidFill>
                  <a:schemeClr val="accent1"/>
                </a:solidFill>
              </a:rPr>
              <a:t> </a:t>
            </a:r>
            <a:r>
              <a:rPr lang="ru-RU" sz="1200" dirty="0" smtClean="0"/>
              <a:t>странах</a:t>
            </a:r>
            <a:endParaRPr lang="fr-FR" sz="1200" dirty="0"/>
          </a:p>
        </p:txBody>
      </p:sp>
      <p:sp>
        <p:nvSpPr>
          <p:cNvPr id="9" name="Rectangle 8"/>
          <p:cNvSpPr/>
          <p:nvPr/>
        </p:nvSpPr>
        <p:spPr>
          <a:xfrm>
            <a:off x="4500296" y="3190702"/>
            <a:ext cx="3568187" cy="1038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900"/>
              </a:spcBef>
              <a:tabLst>
                <a:tab pos="469106" algn="l"/>
              </a:tabLst>
            </a:pPr>
            <a:r>
              <a:rPr lang="ru-RU" sz="1200" dirty="0" smtClean="0"/>
              <a:t>Одна из</a:t>
            </a:r>
            <a:r>
              <a:rPr lang="fr-FR" sz="2800" b="1" dirty="0" smtClean="0">
                <a:solidFill>
                  <a:schemeClr val="accent4"/>
                </a:solidFill>
              </a:rPr>
              <a:t>100</a:t>
            </a:r>
            <a:r>
              <a:rPr lang="fr-FR" sz="1400" dirty="0" smtClean="0"/>
              <a:t> </a:t>
            </a:r>
            <a:r>
              <a:rPr lang="ru-RU" sz="1400" b="1" dirty="0" smtClean="0">
                <a:solidFill>
                  <a:schemeClr val="accent4"/>
                </a:solidFill>
              </a:rPr>
              <a:t>крупнейших индустриальных компаний </a:t>
            </a:r>
            <a:r>
              <a:rPr lang="ru-RU" sz="1200" dirty="0" smtClean="0"/>
              <a:t>в мире.</a:t>
            </a:r>
          </a:p>
          <a:p>
            <a:pPr algn="r">
              <a:spcBef>
                <a:spcPts val="900"/>
              </a:spcBef>
              <a:tabLst>
                <a:tab pos="469106" algn="l"/>
              </a:tabLst>
            </a:pPr>
            <a:r>
              <a:rPr lang="ru-RU" sz="1200" dirty="0" smtClean="0"/>
              <a:t>Около </a:t>
            </a:r>
            <a:r>
              <a:rPr lang="fr-FR" sz="1200" b="1" dirty="0" smtClean="0">
                <a:solidFill>
                  <a:schemeClr val="accent4"/>
                </a:solidFill>
              </a:rPr>
              <a:t>950</a:t>
            </a:r>
            <a:r>
              <a:rPr lang="fr-FR" sz="1200" dirty="0" smtClean="0">
                <a:solidFill>
                  <a:schemeClr val="accent4"/>
                </a:solidFill>
              </a:rPr>
              <a:t> </a:t>
            </a:r>
            <a:r>
              <a:rPr lang="ru-RU" sz="1200" dirty="0" smtClean="0"/>
              <a:t>производственных площадок </a:t>
            </a:r>
            <a:endParaRPr lang="fr-FR" sz="1200" dirty="0"/>
          </a:p>
        </p:txBody>
      </p:sp>
      <p:sp>
        <p:nvSpPr>
          <p:cNvPr id="11" name="ZoneTexte 23"/>
          <p:cNvSpPr txBox="1"/>
          <p:nvPr/>
        </p:nvSpPr>
        <p:spPr>
          <a:xfrm>
            <a:off x="4462032" y="978462"/>
            <a:ext cx="3644717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Более </a:t>
            </a:r>
            <a:r>
              <a:rPr lang="fr-FR" sz="2800" b="1" dirty="0" smtClean="0">
                <a:solidFill>
                  <a:schemeClr val="accent3"/>
                </a:solidFill>
              </a:rPr>
              <a:t>170</a:t>
            </a:r>
            <a:r>
              <a:rPr lang="ru-RU" sz="2800" b="1" dirty="0" smtClean="0">
                <a:solidFill>
                  <a:schemeClr val="accent3"/>
                </a:solidFill>
              </a:rPr>
              <a:t> </a:t>
            </a:r>
            <a:r>
              <a:rPr lang="fr-FR" sz="2800" b="1" dirty="0" smtClean="0">
                <a:solidFill>
                  <a:schemeClr val="accent3"/>
                </a:solidFill>
              </a:rPr>
              <a:t>000</a:t>
            </a:r>
            <a:r>
              <a:rPr lang="fr-FR" sz="1400" b="1" dirty="0" smtClean="0">
                <a:solidFill>
                  <a:schemeClr val="accent3"/>
                </a:solidFill>
              </a:rPr>
              <a:t> </a:t>
            </a:r>
            <a:r>
              <a:rPr lang="ru-RU" sz="1400" b="1" dirty="0" smtClean="0">
                <a:solidFill>
                  <a:schemeClr val="accent3"/>
                </a:solidFill>
              </a:rPr>
              <a:t>сотрудников </a:t>
            </a:r>
          </a:p>
          <a:p>
            <a:pPr algn="r"/>
            <a:r>
              <a:rPr lang="fr-FR" sz="2800" b="1" dirty="0" smtClean="0">
                <a:solidFill>
                  <a:schemeClr val="accent3"/>
                </a:solidFill>
              </a:rPr>
              <a:t>98</a:t>
            </a:r>
            <a:r>
              <a:rPr lang="fr-FR" sz="1400" b="1" dirty="0" smtClean="0">
                <a:solidFill>
                  <a:schemeClr val="accent3"/>
                </a:solidFill>
              </a:rPr>
              <a:t> </a:t>
            </a:r>
            <a:r>
              <a:rPr lang="ru-RU" sz="1400" b="1" dirty="0" smtClean="0">
                <a:solidFill>
                  <a:schemeClr val="accent3"/>
                </a:solidFill>
              </a:rPr>
              <a:t>национальностей</a:t>
            </a:r>
            <a:r>
              <a:rPr lang="fr-FR" sz="1400" b="1" dirty="0">
                <a:solidFill>
                  <a:schemeClr val="accent3"/>
                </a:solidFill>
              </a:rPr>
              <a:t/>
            </a:r>
            <a:br>
              <a:rPr lang="fr-FR" sz="1400" b="1" dirty="0">
                <a:solidFill>
                  <a:schemeClr val="accent3"/>
                </a:solidFill>
              </a:rPr>
            </a:br>
            <a:endParaRPr lang="fr-FR" sz="1400" dirty="0"/>
          </a:p>
        </p:txBody>
      </p:sp>
      <p:sp>
        <p:nvSpPr>
          <p:cNvPr id="12" name="ZoneTexte 25"/>
          <p:cNvSpPr txBox="1"/>
          <p:nvPr/>
        </p:nvSpPr>
        <p:spPr>
          <a:xfrm>
            <a:off x="7098525" y="2357701"/>
            <a:ext cx="15869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Более </a:t>
            </a:r>
            <a:r>
              <a:rPr lang="fr-FR" sz="2800" b="1" dirty="0" smtClean="0">
                <a:solidFill>
                  <a:schemeClr val="accent2"/>
                </a:solidFill>
              </a:rPr>
              <a:t>4</a:t>
            </a:r>
            <a:r>
              <a:rPr lang="ru-RU" sz="2800" b="1" dirty="0" smtClean="0">
                <a:solidFill>
                  <a:schemeClr val="accent2"/>
                </a:solidFill>
              </a:rPr>
              <a:t> </a:t>
            </a:r>
            <a:r>
              <a:rPr lang="fr-FR" sz="2800" b="1" dirty="0" smtClean="0">
                <a:solidFill>
                  <a:schemeClr val="accent2"/>
                </a:solidFill>
              </a:rPr>
              <a:t>000</a:t>
            </a:r>
            <a:r>
              <a:rPr lang="fr-FR" sz="28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fr-FR" sz="28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1400" b="1" dirty="0" smtClean="0">
                <a:solidFill>
                  <a:schemeClr val="accent2"/>
                </a:solidFill>
              </a:rPr>
              <a:t>торговых точек</a:t>
            </a:r>
            <a:endParaRPr lang="fr-FR" sz="1400" b="1" dirty="0">
              <a:solidFill>
                <a:schemeClr val="accent2"/>
              </a:solidFill>
            </a:endParaRPr>
          </a:p>
        </p:txBody>
      </p:sp>
      <p:pic>
        <p:nvPicPr>
          <p:cNvPr id="14" name="Imag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844" y="1980632"/>
            <a:ext cx="2535382" cy="1112398"/>
          </a:xfrm>
          <a:prstGeom prst="rect">
            <a:avLst/>
          </a:prstGeom>
        </p:spPr>
      </p:pic>
      <p:sp>
        <p:nvSpPr>
          <p:cNvPr id="15" name="ZoneTexte 10"/>
          <p:cNvSpPr txBox="1"/>
          <p:nvPr/>
        </p:nvSpPr>
        <p:spPr>
          <a:xfrm>
            <a:off x="3024099" y="4179052"/>
            <a:ext cx="2054188" cy="8925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История «Сен-Гобен» насчитывает более</a:t>
            </a:r>
            <a:endParaRPr lang="fr-FR" sz="1200" dirty="0" smtClean="0"/>
          </a:p>
          <a:p>
            <a:pPr algn="r"/>
            <a:r>
              <a:rPr lang="fr-FR" sz="2800" b="1" dirty="0" smtClean="0">
                <a:solidFill>
                  <a:schemeClr val="accent3"/>
                </a:solidFill>
              </a:rPr>
              <a:t>350</a:t>
            </a:r>
            <a:r>
              <a:rPr lang="fr-FR" sz="1400" b="1" dirty="0" smtClean="0">
                <a:solidFill>
                  <a:schemeClr val="accent3"/>
                </a:solidFill>
              </a:rPr>
              <a:t> </a:t>
            </a:r>
            <a:r>
              <a:rPr lang="ru-RU" sz="1400" b="1" dirty="0" smtClean="0">
                <a:solidFill>
                  <a:schemeClr val="accent3"/>
                </a:solidFill>
              </a:rPr>
              <a:t>лет</a:t>
            </a:r>
            <a:endParaRPr lang="fr-FR" sz="1400" dirty="0"/>
          </a:p>
        </p:txBody>
      </p:sp>
      <p:sp>
        <p:nvSpPr>
          <p:cNvPr id="16" name="ZoneTexte 4"/>
          <p:cNvSpPr txBox="1"/>
          <p:nvPr/>
        </p:nvSpPr>
        <p:spPr>
          <a:xfrm>
            <a:off x="168249" y="2951018"/>
            <a:ext cx="29990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Более </a:t>
            </a:r>
            <a:r>
              <a:rPr lang="fr-FR" sz="2800" b="1" dirty="0" smtClean="0">
                <a:solidFill>
                  <a:schemeClr val="accent5"/>
                </a:solidFill>
              </a:rPr>
              <a:t>80</a:t>
            </a:r>
            <a:r>
              <a:rPr lang="fr-FR" sz="2800" b="1" dirty="0">
                <a:solidFill>
                  <a:schemeClr val="accent5"/>
                </a:solidFill>
              </a:rPr>
              <a:t>% </a:t>
            </a:r>
            <a:r>
              <a:rPr lang="ru-RU" sz="1400" b="1" dirty="0" smtClean="0">
                <a:solidFill>
                  <a:schemeClr val="accent5"/>
                </a:solidFill>
              </a:rPr>
              <a:t>продаж</a:t>
            </a:r>
            <a:endParaRPr lang="fr-FR" sz="1400" b="1" dirty="0" smtClean="0">
              <a:solidFill>
                <a:schemeClr val="accent5"/>
              </a:solidFill>
            </a:endParaRPr>
          </a:p>
          <a:p>
            <a:pPr algn="r"/>
            <a:r>
              <a:rPr lang="ru-RU" sz="1200" dirty="0"/>
              <a:t>н</a:t>
            </a:r>
            <a:r>
              <a:rPr lang="ru-RU" sz="1200" dirty="0" smtClean="0"/>
              <a:t>а рынке Н</a:t>
            </a:r>
            <a:r>
              <a:rPr lang="fr-FR" sz="1200" dirty="0" smtClean="0"/>
              <a:t>abitat: </a:t>
            </a:r>
          </a:p>
          <a:p>
            <a:pPr algn="r"/>
            <a:r>
              <a:rPr lang="ru-RU" sz="1200" dirty="0" smtClean="0"/>
              <a:t>строительство, реконструкция, различные объекты</a:t>
            </a:r>
            <a:r>
              <a:rPr lang="en-US" sz="1200" dirty="0" smtClean="0"/>
              <a:t> </a:t>
            </a:r>
            <a:r>
              <a:rPr lang="ru-RU" sz="1200" dirty="0" smtClean="0"/>
              <a:t>инфраструктуры </a:t>
            </a:r>
          </a:p>
          <a:p>
            <a:pPr algn="r"/>
            <a:r>
              <a:rPr lang="ru-RU" sz="1200" dirty="0"/>
              <a:t>и</a:t>
            </a:r>
            <a:r>
              <a:rPr lang="ru-RU" sz="1200" dirty="0" smtClean="0"/>
              <a:t> инженерные сооружения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333867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17428C"/>
                </a:solidFill>
              </a:rPr>
              <a:t>Titre présentation</a:t>
            </a:r>
            <a:endParaRPr lang="fr-FR">
              <a:solidFill>
                <a:srgbClr val="17428C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20</a:t>
            </a:fld>
            <a:r>
              <a:rPr lang="fr-FR" smtClean="0"/>
              <a:t> /</a:t>
            </a:r>
            <a:endParaRPr lang="fr-FR" dirty="0"/>
          </a:p>
        </p:txBody>
      </p:sp>
      <p:pic>
        <p:nvPicPr>
          <p:cNvPr id="2050" name="Picture 2" descr="\\D41MOSFileService\departments$\Habitat\Модели BIM\Перенос на BIM LIB\Скрин Bim lib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6" y="584790"/>
            <a:ext cx="5699870" cy="3852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575" y="584790"/>
            <a:ext cx="2796363" cy="176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52"/>
          <a:stretch/>
        </p:blipFill>
        <p:spPr bwMode="auto">
          <a:xfrm>
            <a:off x="6262574" y="2440639"/>
            <a:ext cx="2400601" cy="199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41721" y="4697951"/>
            <a:ext cx="5061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chemeClr val="tx2">
                    <a:lumMod val="75000"/>
                  </a:schemeClr>
                </a:solidFill>
              </a:rPr>
              <a:t>https://bimlib.ru/manufacturer/ecophon/894</a:t>
            </a:r>
            <a:r>
              <a:rPr lang="en-US" sz="1400" u="sng" dirty="0">
                <a:solidFill>
                  <a:schemeClr val="tx2">
                    <a:lumMod val="75000"/>
                  </a:schemeClr>
                </a:solidFill>
              </a:rPr>
              <a:t>/</a:t>
            </a:r>
            <a:endParaRPr lang="ru-RU" sz="1400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9323" y="233363"/>
            <a:ext cx="8172450" cy="26193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700" kern="1200" cap="all" baseline="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dirty="0"/>
              <a:t>Стартовая страница</a:t>
            </a:r>
          </a:p>
        </p:txBody>
      </p:sp>
    </p:spTree>
    <p:extLst>
      <p:ext uri="{BB962C8B-B14F-4D97-AF65-F5344CB8AC3E}">
        <p14:creationId xmlns:p14="http://schemas.microsoft.com/office/powerpoint/2010/main" val="419168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14400" y="150813"/>
            <a:ext cx="8229600" cy="523220"/>
          </a:xfrm>
        </p:spPr>
        <p:txBody>
          <a:bodyPr/>
          <a:lstStyle/>
          <a:p>
            <a:r>
              <a:rPr lang="en-US" dirty="0" err="1"/>
              <a:t>Ecophon</a:t>
            </a:r>
            <a:r>
              <a:rPr lang="en-US" dirty="0"/>
              <a:t> </a:t>
            </a:r>
            <a:r>
              <a:rPr lang="ru-RU" dirty="0"/>
              <a:t>и</a:t>
            </a:r>
            <a:r>
              <a:rPr lang="en-US" dirty="0"/>
              <a:t> </a:t>
            </a:r>
            <a:r>
              <a:rPr lang="en-US" dirty="0" err="1"/>
              <a:t>isover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en-US" dirty="0"/>
              <a:t> top 15th BIM </a:t>
            </a:r>
            <a:r>
              <a:rPr lang="ru-RU" dirty="0"/>
              <a:t>библиотек</a:t>
            </a:r>
            <a:r>
              <a:rPr lang="en-US" dirty="0"/>
              <a:t> </a:t>
            </a:r>
            <a:r>
              <a:rPr lang="ru-RU" dirty="0"/>
              <a:t>года</a:t>
            </a:r>
            <a:r>
              <a:rPr lang="en-US" dirty="0"/>
              <a:t> 2017</a:t>
            </a:r>
            <a:r>
              <a:rPr lang="ru-RU" dirty="0"/>
              <a:t>, </a:t>
            </a:r>
            <a:r>
              <a:rPr lang="ru-RU" dirty="0" err="1" smtClean="0"/>
              <a:t>ПОрТАЛА</a:t>
            </a:r>
            <a:r>
              <a:rPr lang="ru-RU" dirty="0" smtClean="0"/>
              <a:t> </a:t>
            </a:r>
            <a:r>
              <a:rPr lang="en-US" dirty="0" err="1"/>
              <a:t>bimlib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045" y="1064525"/>
            <a:ext cx="2565467" cy="3630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66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424800" y="565200"/>
            <a:ext cx="5286788" cy="40011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47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5817" y="229299"/>
            <a:ext cx="70659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МОДУЛЬНЫЙ КАРКАСНЫЙ ФАСАД</a:t>
            </a:r>
            <a:endParaRPr lang="ru-RU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55817" y="1137740"/>
            <a:ext cx="3722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ПРЕИМУЩЕСТВА СИСТЕМЫ</a:t>
            </a:r>
            <a:r>
              <a:rPr lang="en-US" sz="1600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:</a:t>
            </a:r>
            <a:endParaRPr lang="ru-RU" sz="1600" b="1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82" t="-620" b="23307"/>
          <a:stretch/>
        </p:blipFill>
        <p:spPr>
          <a:xfrm>
            <a:off x="6414792" y="3354689"/>
            <a:ext cx="1710564" cy="1617575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1000"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16042" b="22015"/>
          <a:stretch/>
        </p:blipFill>
        <p:spPr>
          <a:xfrm rot="5400000">
            <a:off x="7292498" y="2158274"/>
            <a:ext cx="1628505" cy="1673352"/>
          </a:xfrm>
          <a:prstGeom prst="flowChartConnector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72" r="215"/>
          <a:stretch/>
        </p:blipFill>
        <p:spPr bwMode="auto">
          <a:xfrm>
            <a:off x="6773710" y="844617"/>
            <a:ext cx="1644333" cy="1611466"/>
          </a:xfrm>
          <a:prstGeom prst="flowChartConnector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133909" y="1586672"/>
            <a:ext cx="3381384" cy="3270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Малый вес конструкции;</a:t>
            </a:r>
            <a:endParaRPr lang="ru-RU" sz="1400" dirty="0">
              <a:solidFill>
                <a:schemeClr val="bg2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Нет необходимости использовать для монтажа башенные </a:t>
            </a: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краны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Конструкция </a:t>
            </a:r>
            <a:r>
              <a:rPr lang="ru-RU" sz="1400" dirty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фасадного модуля собирается на </a:t>
            </a: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месте;</a:t>
            </a:r>
            <a:endParaRPr lang="ru-RU" sz="1400" dirty="0">
              <a:solidFill>
                <a:schemeClr val="bg2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Возможность </a:t>
            </a:r>
            <a:r>
              <a:rPr lang="ru-RU" sz="1400" dirty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устройства утеплителя изнутри </a:t>
            </a: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сооружения;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Просечки </a:t>
            </a:r>
            <a:r>
              <a:rPr lang="ru-RU" sz="1400" dirty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в стальных </a:t>
            </a: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профилях исключают </a:t>
            </a:r>
            <a:r>
              <a:rPr lang="ru-RU" sz="1400" dirty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образование мостиков холода</a:t>
            </a: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. Хорошая теплотехника конструкции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chemeClr val="bg2">
                    <a:lumMod val="65000"/>
                    <a:lumOff val="35000"/>
                  </a:schemeClr>
                </a:solidFill>
                <a:cs typeface="Calibri" panose="020F0502020204030204" pitchFamily="34" charset="0"/>
              </a:rPr>
              <a:t>Возможность ремонта и демонтажа</a:t>
            </a:r>
            <a:endParaRPr lang="ru-RU" sz="1400" dirty="0">
              <a:solidFill>
                <a:schemeClr val="bg2">
                  <a:lumMod val="65000"/>
                  <a:lumOff val="35000"/>
                </a:schemeClr>
              </a:solidFill>
              <a:cs typeface="Calibri" panose="020F0502020204030204" pitchFamily="34" charset="0"/>
            </a:endParaRPr>
          </a:p>
        </p:txBody>
      </p:sp>
      <p:sp>
        <p:nvSpPr>
          <p:cNvPr id="8" name="Curved Left Arrow 7"/>
          <p:cNvSpPr/>
          <p:nvPr/>
        </p:nvSpPr>
        <p:spPr>
          <a:xfrm rot="21140936">
            <a:off x="8514472" y="1256153"/>
            <a:ext cx="389952" cy="1043943"/>
          </a:xfrm>
          <a:prstGeom prst="curvedLeftArrow">
            <a:avLst>
              <a:gd name="adj1" fmla="val 29541"/>
              <a:gd name="adj2" fmla="val 61949"/>
              <a:gd name="adj3" fmla="val 43208"/>
            </a:avLst>
          </a:prstGeom>
          <a:solidFill>
            <a:schemeClr val="bg2">
              <a:lumMod val="50000"/>
              <a:lumOff val="50000"/>
            </a:schemeClr>
          </a:solidFill>
          <a:ln w="12700"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757597" flipH="1">
            <a:off x="6734752" y="2598800"/>
            <a:ext cx="334098" cy="792299"/>
          </a:xfrm>
          <a:prstGeom prst="curvedLeftArrow">
            <a:avLst>
              <a:gd name="adj1" fmla="val 26912"/>
              <a:gd name="adj2" fmla="val 61949"/>
              <a:gd name="adj3" fmla="val 43208"/>
            </a:avLst>
          </a:prstGeom>
          <a:solidFill>
            <a:schemeClr val="bg2">
              <a:lumMod val="65000"/>
              <a:lumOff val="35000"/>
            </a:schemeClr>
          </a:solidFill>
          <a:ln w="12700">
            <a:solidFill>
              <a:schemeClr val="bg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8" y="1546759"/>
            <a:ext cx="3021152" cy="2515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9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 260.1325800.2016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8" y="1002090"/>
            <a:ext cx="3728989" cy="3150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8675" y="2143125"/>
            <a:ext cx="407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Возможность проектирования в соответствии СП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789" y="3171825"/>
            <a:ext cx="2263286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332" y="175796"/>
            <a:ext cx="31242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019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81801" y="99793"/>
            <a:ext cx="6880239" cy="707801"/>
          </a:xfrm>
          <a:prstGeom prst="rect">
            <a:avLst/>
          </a:prstGeom>
        </p:spPr>
        <p:txBody>
          <a:bodyPr vert="horz" wrap="square" lIns="91348" tIns="45678" rIns="91348" bIns="45678" rtlCol="0" anchor="t" anchorCtr="0">
            <a:spAutoFit/>
          </a:bodyPr>
          <a:lstStyle>
            <a:lvl1pPr>
              <a:spcBef>
                <a:spcPct val="0"/>
              </a:spcBef>
              <a:buNone/>
              <a:defRPr sz="2000" b="1" cap="all" baseline="0">
                <a:solidFill>
                  <a:srgbClr val="219CDC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Возможный вариант исполнения конструкции</a:t>
            </a:r>
            <a:endParaRPr lang="ru-RU" dirty="0"/>
          </a:p>
        </p:txBody>
      </p:sp>
      <p:pic>
        <p:nvPicPr>
          <p:cNvPr id="6149" name="Picture 5" descr="\\D41MOSFileService\departments$\SharedAll\HabitatCommunications\Multicomfort\03 Technical &amp; Concept\Легкие фасады\Полиметал-М\Фото\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421" y="1588263"/>
            <a:ext cx="4456888" cy="250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D41MOSFileService\departments$\SharedAll\HabitatCommunications\Multicomfort\03 Technical &amp; Concept\Легкие фасады\Полиметал-М\Фото\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112" y="1588263"/>
            <a:ext cx="4456888" cy="2505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1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01755" y="0"/>
            <a:ext cx="8229600" cy="400025"/>
          </a:xfrm>
          <a:prstGeom prst="rect">
            <a:avLst/>
          </a:prstGeom>
        </p:spPr>
        <p:txBody>
          <a:bodyPr vert="horz" wrap="square" lIns="91348" tIns="45678" rIns="91348" bIns="45678" rtlCol="0" anchor="t" anchorCtr="0">
            <a:spAutoFit/>
          </a:bodyPr>
          <a:lstStyle>
            <a:defPPr>
              <a:defRPr lang="fr-FR"/>
            </a:defPPr>
            <a:lvl1pPr>
              <a:spcBef>
                <a:spcPct val="0"/>
              </a:spcBef>
              <a:buNone/>
              <a:defRPr sz="2400" b="1" cap="all" baseline="0">
                <a:solidFill>
                  <a:srgbClr val="219CDC"/>
                </a:solidFill>
                <a:latin typeface="Arial"/>
                <a:cs typeface="Arial" panose="020B0604020202020204" pitchFamily="34" charset="0"/>
              </a:defRPr>
            </a:lvl1pPr>
          </a:lstStyle>
          <a:p>
            <a:r>
              <a:rPr lang="ru-RU" sz="2000" dirty="0" smtClean="0"/>
              <a:t>Варианты установки</a:t>
            </a:r>
            <a:endParaRPr lang="ru-RU" sz="2000" dirty="0"/>
          </a:p>
        </p:txBody>
      </p:sp>
      <p:pic>
        <p:nvPicPr>
          <p:cNvPr id="6" name="Picture 2" descr="\\D41MOSFileService\departments$\SharedAll\HabitatCommunications\Multicomfort\03 Technical &amp; Concept\Легкие фасады\Полиметал-М\Фото\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866" y="987850"/>
            <a:ext cx="4541863" cy="271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D41MOSFileService\departments$\SharedAll\HabitatCommunications\Multicomfort\03 Technical &amp; Concept\Легкие фасады\Полиметал-М\Фото\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6555" y="987850"/>
            <a:ext cx="4079672" cy="2719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42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4" y="1221602"/>
            <a:ext cx="7704856" cy="294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12388" y="0"/>
            <a:ext cx="8229600" cy="707801"/>
          </a:xfrm>
        </p:spPr>
        <p:txBody>
          <a:bodyPr vert="horz" wrap="square" lIns="91348" tIns="45678" rIns="91348" bIns="45678" rtlCol="0" anchor="t" anchorCtr="0">
            <a:spAutoFit/>
          </a:bodyPr>
          <a:lstStyle/>
          <a:p>
            <a:r>
              <a:rPr lang="ru-RU" sz="2000" b="1" dirty="0" smtClean="0">
                <a:solidFill>
                  <a:srgbClr val="219CDC"/>
                </a:solidFill>
                <a:latin typeface="Arial"/>
                <a:ea typeface="+mn-ea"/>
              </a:rPr>
              <a:t>Вариант Сбора на строительной площадке , на уровне земли</a:t>
            </a:r>
            <a:endParaRPr lang="ru-RU" sz="2000" b="1" dirty="0">
              <a:solidFill>
                <a:srgbClr val="219CDC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681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55817" y="229299"/>
            <a:ext cx="7065958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sz="2400" b="1" dirty="0" smtClean="0">
                <a:solidFill>
                  <a:schemeClr val="tx2"/>
                </a:solidFill>
                <a:cs typeface="Calibri" panose="020F0502020204030204" pitchFamily="34" charset="0"/>
              </a:rPr>
              <a:t>Тесты системы</a:t>
            </a:r>
            <a:endParaRPr lang="ru-RU" sz="2400" b="1" dirty="0">
              <a:solidFill>
                <a:schemeClr val="tx2"/>
              </a:solidFill>
              <a:cs typeface="Calibri" panose="020F0502020204030204" pitchFamily="34" charset="0"/>
            </a:endParaRPr>
          </a:p>
        </p:txBody>
      </p:sp>
      <p:sp>
        <p:nvSpPr>
          <p:cNvPr id="13" name="Can 12"/>
          <p:cNvSpPr/>
          <p:nvPr/>
        </p:nvSpPr>
        <p:spPr>
          <a:xfrm rot="5400000">
            <a:off x="3969972" y="-138280"/>
            <a:ext cx="563587" cy="3046666"/>
          </a:xfrm>
          <a:prstGeom prst="ca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3" y="724919"/>
            <a:ext cx="1532090" cy="125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05" y="2239754"/>
            <a:ext cx="9620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an 15"/>
          <p:cNvSpPr/>
          <p:nvPr/>
        </p:nvSpPr>
        <p:spPr>
          <a:xfrm rot="5400000">
            <a:off x="3338230" y="493463"/>
            <a:ext cx="563587" cy="1783179"/>
          </a:xfrm>
          <a:prstGeom prst="can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Can 16"/>
          <p:cNvSpPr/>
          <p:nvPr/>
        </p:nvSpPr>
        <p:spPr>
          <a:xfrm rot="5400000">
            <a:off x="3969971" y="1030056"/>
            <a:ext cx="563587" cy="3046666"/>
          </a:xfrm>
          <a:prstGeom prst="ca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Can 19"/>
          <p:cNvSpPr/>
          <p:nvPr/>
        </p:nvSpPr>
        <p:spPr>
          <a:xfrm rot="5400000">
            <a:off x="3338228" y="1661800"/>
            <a:ext cx="563587" cy="1783181"/>
          </a:xfrm>
          <a:prstGeom prst="can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5872590" y="1983422"/>
            <a:ext cx="2536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B050"/>
                </a:solidFill>
              </a:rPr>
              <a:t>Получение заключения по возможности применения 1 степень огнестойкости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18770" y="1200387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month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667971" y="2368723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month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642321" y="1902263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01.04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872590" y="1046499"/>
            <a:ext cx="228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B050"/>
                </a:solidFill>
              </a:rPr>
              <a:t>Прочностные тесты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B050"/>
                </a:solidFill>
              </a:rPr>
              <a:t>Тесты на сейсмику</a:t>
            </a:r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068" y="3067255"/>
            <a:ext cx="1429623" cy="2076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988796" y="3628323"/>
            <a:ext cx="2957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dirty="0" smtClean="0">
                <a:solidFill>
                  <a:srgbClr val="00B050"/>
                </a:solidFill>
              </a:rPr>
              <a:t>Заключение по возможности применения </a:t>
            </a:r>
            <a:r>
              <a:rPr lang="ru-RU" sz="1400" b="1" u="sng" dirty="0" smtClean="0">
                <a:solidFill>
                  <a:srgbClr val="00B050"/>
                </a:solidFill>
              </a:rPr>
              <a:t>2 степень огнестойкости  уже имеется</a:t>
            </a:r>
            <a:endParaRPr lang="ru-RU" sz="1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7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39" y="1458627"/>
            <a:ext cx="1098389" cy="73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static.dochkisinochki.ru/upload/img_loader/02/67/f7/GL000327774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76" y="794160"/>
            <a:ext cx="3785389" cy="40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2E7CA-940C-4B6E-9E73-0245BA95FC91}" type="slidenum">
              <a:rPr lang="fr-FR" smtClean="0"/>
              <a:pPr/>
              <a:t>9</a:t>
            </a:fld>
            <a:r>
              <a:rPr lang="fr-FR" smtClean="0"/>
              <a:t> /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016332" y="3180604"/>
            <a:ext cx="2695699" cy="1603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016334" y="2193963"/>
            <a:ext cx="2695699" cy="1603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2996536" y="4327562"/>
            <a:ext cx="2695703" cy="40870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016335" y="1207322"/>
            <a:ext cx="2695699" cy="1603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375560" y="1367639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5264728" y="1367639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3375560" y="2354280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5264728" y="2354280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2996540" y="4167245"/>
            <a:ext cx="2695699" cy="1603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3355768" y="3340921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Rectangle 14"/>
          <p:cNvSpPr/>
          <p:nvPr/>
        </p:nvSpPr>
        <p:spPr>
          <a:xfrm>
            <a:off x="5244936" y="3340921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2996543" y="220681"/>
            <a:ext cx="2695699" cy="160317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Rectangle 16"/>
          <p:cNvSpPr/>
          <p:nvPr/>
        </p:nvSpPr>
        <p:spPr>
          <a:xfrm>
            <a:off x="3355768" y="380998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Rectangle 17"/>
          <p:cNvSpPr/>
          <p:nvPr/>
        </p:nvSpPr>
        <p:spPr>
          <a:xfrm>
            <a:off x="5244936" y="380998"/>
            <a:ext cx="172192" cy="826324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23"/>
          <p:cNvSpPr/>
          <p:nvPr/>
        </p:nvSpPr>
        <p:spPr>
          <a:xfrm>
            <a:off x="5860474" y="3340921"/>
            <a:ext cx="172192" cy="82632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Rectangle 25"/>
          <p:cNvSpPr/>
          <p:nvPr/>
        </p:nvSpPr>
        <p:spPr>
          <a:xfrm rot="5400000">
            <a:off x="7751125" y="3667987"/>
            <a:ext cx="172192" cy="82632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290948" y="2767442"/>
            <a:ext cx="124889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681349" y="2354280"/>
            <a:ext cx="1326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утепление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6412676" y="3260762"/>
            <a:ext cx="2731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Сборка на площадке, а не на этаже</a:t>
            </a:r>
            <a:endParaRPr lang="ru-RU" dirty="0"/>
          </a:p>
        </p:txBody>
      </p:sp>
      <p:sp>
        <p:nvSpPr>
          <p:cNvPr id="31" name="Rectangle 30"/>
          <p:cNvSpPr/>
          <p:nvPr/>
        </p:nvSpPr>
        <p:spPr>
          <a:xfrm>
            <a:off x="5539839" y="2354280"/>
            <a:ext cx="172192" cy="826324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8" name="Straight Connector 27"/>
          <p:cNvCxnSpPr>
            <a:endCxn id="24" idx="0"/>
          </p:cNvCxnSpPr>
          <p:nvPr/>
        </p:nvCxnSpPr>
        <p:spPr>
          <a:xfrm>
            <a:off x="5946570" y="2193963"/>
            <a:ext cx="0" cy="1146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 descr="https://image.freepik.com/free-icon/no-translate-detected_318-280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974" y="3853404"/>
            <a:ext cx="364671" cy="36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72" y="919796"/>
            <a:ext cx="2585463" cy="1722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9" name="Straight Connector 2048"/>
          <p:cNvCxnSpPr>
            <a:stCxn id="2052" idx="1"/>
          </p:cNvCxnSpPr>
          <p:nvPr/>
        </p:nvCxnSpPr>
        <p:spPr>
          <a:xfrm flipH="1" flipV="1">
            <a:off x="3016335" y="1780799"/>
            <a:ext cx="2146504" cy="45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40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4" grpId="0" animBg="1"/>
      <p:bldP spid="24" grpId="1" animBg="1"/>
      <p:bldP spid="26" grpId="0" animBg="1"/>
      <p:bldP spid="26" grpId="1" animBg="1"/>
      <p:bldP spid="22" grpId="0"/>
      <p:bldP spid="30" grpId="0"/>
      <p:bldP spid="30" grpId="1"/>
      <p:bldP spid="31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SAINT-GOBAIN">
      <a:dk1>
        <a:srgbClr val="575756"/>
      </a:dk1>
      <a:lt1>
        <a:sysClr val="window" lastClr="FFFFFF"/>
      </a:lt1>
      <a:dk2>
        <a:srgbClr val="17428C"/>
      </a:dk2>
      <a:lt2>
        <a:srgbClr val="000000"/>
      </a:lt2>
      <a:accent1>
        <a:srgbClr val="CE1431"/>
      </a:accent1>
      <a:accent2>
        <a:srgbClr val="E5531A"/>
      </a:accent2>
      <a:accent3>
        <a:srgbClr val="67B9B0"/>
      </a:accent3>
      <a:accent4>
        <a:srgbClr val="219CDC"/>
      </a:accent4>
      <a:accent5>
        <a:srgbClr val="17428C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Thème Office">
  <a:themeElements>
    <a:clrScheme name="SAINT-GOBAIN">
      <a:dk1>
        <a:srgbClr val="575756"/>
      </a:dk1>
      <a:lt1>
        <a:sysClr val="window" lastClr="FFFFFF"/>
      </a:lt1>
      <a:dk2>
        <a:srgbClr val="17428C"/>
      </a:dk2>
      <a:lt2>
        <a:srgbClr val="000000"/>
      </a:lt2>
      <a:accent1>
        <a:srgbClr val="CE1431"/>
      </a:accent1>
      <a:accent2>
        <a:srgbClr val="E5531A"/>
      </a:accent2>
      <a:accent3>
        <a:srgbClr val="67B9B0"/>
      </a:accent3>
      <a:accent4>
        <a:srgbClr val="219CDC"/>
      </a:accent4>
      <a:accent5>
        <a:srgbClr val="17428C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8063645AF98C43988B307CC4874032" ma:contentTypeVersion="2" ma:contentTypeDescription="Crée un document." ma:contentTypeScope="" ma:versionID="dbfd7a0cd72e33acfa974dfda741a58f">
  <xsd:schema xmlns:xsd="http://www.w3.org/2001/XMLSchema" xmlns:xs="http://www.w3.org/2001/XMLSchema" xmlns:p="http://schemas.microsoft.com/office/2006/metadata/properties" xmlns:ns2="404eb80e-a95b-488b-9140-a460bd4882b8" targetNamespace="http://schemas.microsoft.com/office/2006/metadata/properties" ma:root="true" ma:fieldsID="a816eb4f3b589567c5ebd065835df375" ns2:_="">
    <xsd:import namespace="404eb80e-a95b-488b-9140-a460bd4882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4eb80e-a95b-488b-9140-a460bd4882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DA5F8A-57C6-4588-A538-DBD9CBDE5B10}">
  <ds:schemaRefs>
    <ds:schemaRef ds:uri="http://purl.org/dc/terms/"/>
    <ds:schemaRef ds:uri="http://purl.org/dc/elements/1.1/"/>
    <ds:schemaRef ds:uri="404eb80e-a95b-488b-9140-a460bd4882b8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C8931F9-D81E-4DBE-B338-FB1E409830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4eb80e-a95b-488b-9140-a460bd4882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8D3A590-A886-4017-9962-23884AF344B6}">
  <ds:schemaRefs>
    <ds:schemaRef ds:uri="http://schemas.microsoft.com/sharepoint/v3/contenttype/forms"/>
  </ds:schemaRefs>
</ds:datastoreItem>
</file>

<file path=docProps/CustomMKOP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KProdID">
    <vt:lpwstr>ZMOutlook</vt:lpwstr>
  </property>
  <property fmtid="{D5CDD505-2E9C-101B-9397-08002B2CF9AE}" pid="3" name="SizeBefore">
    <vt:lpwstr>8406697</vt:lpwstr>
  </property>
  <property fmtid="{D5CDD505-2E9C-101B-9397-08002B2CF9AE}" pid="4" name="OptimizationTime">
    <vt:lpwstr>20180621_1217</vt:lpwstr>
  </property>
</Properties>
</file>

<file path=docProps/app.xml><?xml version="1.0" encoding="utf-8"?>
<Properties xmlns="http://schemas.openxmlformats.org/officeDocument/2006/extended-properties" xmlns:vt="http://schemas.openxmlformats.org/officeDocument/2006/docPropsVTypes">
  <TotalTime>14792</TotalTime>
  <Words>559</Words>
  <Application>Microsoft Office PowerPoint</Application>
  <PresentationFormat>On-screen Show (16:9)</PresentationFormat>
  <Paragraphs>189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Thème Office</vt:lpstr>
      <vt:lpstr>3_Thème Office</vt:lpstr>
      <vt:lpstr>DWG TrueView Drawing</vt:lpstr>
      <vt:lpstr>Acrobat Document</vt:lpstr>
      <vt:lpstr>Saint-gobain  Модульные конструкции + BIM  Казань</vt:lpstr>
      <vt:lpstr>КЛЮЧЕВЫЕ ПОКАЗАТЕЛИ Сен-гобен в мире</vt:lpstr>
      <vt:lpstr>PowerPoint Presentation</vt:lpstr>
      <vt:lpstr>СП 260.1325800.2016</vt:lpstr>
      <vt:lpstr>PowerPoint Presentation</vt:lpstr>
      <vt:lpstr>PowerPoint Presentation</vt:lpstr>
      <vt:lpstr>Вариант Сбора на строительной площадке , на уровне земли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Тест в Екатеренбурге</vt:lpstr>
      <vt:lpstr>Drawings for production</vt:lpstr>
      <vt:lpstr>PowerPoint Presentation</vt:lpstr>
      <vt:lpstr>PowerPoint Presentation</vt:lpstr>
      <vt:lpstr>SG «Design –studio»  </vt:lpstr>
      <vt:lpstr>www.saint-gobain.ru/bim</vt:lpstr>
      <vt:lpstr>PowerPoint Presentation</vt:lpstr>
      <vt:lpstr>PowerPoint Presentation</vt:lpstr>
      <vt:lpstr>Ecophon и isover в top 15th BIM библиотек года 2017, ПОрТАЛА bimlib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Kolbyshev, Maksim</cp:lastModifiedBy>
  <cp:revision>290</cp:revision>
  <cp:lastPrinted>2016-06-27T14:18:05Z</cp:lastPrinted>
  <dcterms:created xsi:type="dcterms:W3CDTF">2016-04-22T15:26:47Z</dcterms:created>
  <dcterms:modified xsi:type="dcterms:W3CDTF">2018-06-21T09:17:20Z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0x010100D08063645AF98C43988B307CC4874032</vt:lpwstr>
  </property>
</Properties>
</file>